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87" r:id="rId5"/>
    <p:sldId id="294" r:id="rId6"/>
    <p:sldId id="295" r:id="rId7"/>
    <p:sldId id="288" r:id="rId8"/>
    <p:sldId id="292" r:id="rId9"/>
    <p:sldId id="296" r:id="rId10"/>
    <p:sldId id="293" r:id="rId11"/>
    <p:sldId id="297" r:id="rId12"/>
    <p:sldId id="298" r:id="rId13"/>
    <p:sldId id="277" r:id="rId14"/>
    <p:sldId id="280" r:id="rId15"/>
    <p:sldId id="291" r:id="rId16"/>
    <p:sldId id="281" r:id="rId17"/>
    <p:sldId id="282" r:id="rId18"/>
    <p:sldId id="283" r:id="rId19"/>
    <p:sldId id="284" r:id="rId20"/>
    <p:sldId id="285" r:id="rId21"/>
    <p:sldId id="286" r:id="rId22"/>
    <p:sldId id="262" r:id="rId23"/>
    <p:sldId id="279" r:id="rId24"/>
    <p:sldId id="263" r:id="rId25"/>
    <p:sldId id="290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83BB2-A0ED-4731-8B32-A9749F287BC4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B804-9693-43B5-83FC-7A565CA6C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8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take some time to describe the figure in detail, the</a:t>
            </a:r>
            <a:r>
              <a:rPr lang="en-US" baseline="0" dirty="0" smtClean="0"/>
              <a:t> students may have many questions about what </a:t>
            </a:r>
            <a:r>
              <a:rPr lang="en-US" baseline="0" dirty="0" err="1" smtClean="0"/>
              <a:t>DeltaG</a:t>
            </a:r>
            <a:r>
              <a:rPr lang="en-US" baseline="0" dirty="0" smtClean="0"/>
              <a:t> is, so forth—but may not 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B804-9693-43B5-83FC-7A565CA6C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can, please</a:t>
            </a:r>
            <a:r>
              <a:rPr lang="en-US" baseline="0" dirty="0" smtClean="0"/>
              <a:t> use this information to show the class the derivation of the equation at the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5B804-9693-43B5-83FC-7A565CA6CE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7929641-551A-44C7-8F2E-00DA2F55747B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6C2146-426B-483D-89E3-070783620B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85536"/>
            <a:ext cx="7315200" cy="2595025"/>
          </a:xfrm>
        </p:spPr>
        <p:txBody>
          <a:bodyPr/>
          <a:lstStyle/>
          <a:p>
            <a:r>
              <a:rPr lang="en-US" dirty="0" smtClean="0"/>
              <a:t>Topic 2: Enzyme Kinetics</a:t>
            </a:r>
            <a:endParaRPr lang="en-US" dirty="0"/>
          </a:p>
        </p:txBody>
      </p:sp>
      <p:pic>
        <p:nvPicPr>
          <p:cNvPr id="1029" name="Picture 5" descr="https://publications.nigms.nih.gov/biobeat/06-11-21/06-11-2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Topic 2: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Enzyme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Kinetics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2:Substitute in values and solve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048000"/>
            <a:ext cx="5410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429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" y="14377"/>
            <a:ext cx="7315200" cy="1154097"/>
          </a:xfrm>
        </p:spPr>
        <p:txBody>
          <a:bodyPr/>
          <a:lstStyle/>
          <a:p>
            <a:r>
              <a:rPr lang="en-US" dirty="0" smtClean="0"/>
              <a:t>Class tries On their own: 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63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answer did you get?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315200" cy="1154097"/>
          </a:xfrm>
        </p:spPr>
        <p:txBody>
          <a:bodyPr/>
          <a:lstStyle/>
          <a:p>
            <a:r>
              <a:rPr lang="en-US" dirty="0" smtClean="0"/>
              <a:t>Properties of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5720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Any substance that blocks or changes the shape of the </a:t>
            </a:r>
            <a:r>
              <a:rPr lang="en-US" b="1" dirty="0">
                <a:solidFill>
                  <a:srgbClr val="FF0000"/>
                </a:solidFill>
              </a:rPr>
              <a:t>active </a:t>
            </a:r>
            <a:r>
              <a:rPr lang="en-US" b="1" dirty="0" smtClean="0">
                <a:solidFill>
                  <a:srgbClr val="FF0000"/>
                </a:solidFill>
              </a:rPr>
              <a:t>site</a:t>
            </a:r>
            <a:r>
              <a:rPr lang="en-US" b="1" dirty="0" smtClean="0"/>
              <a:t>* </a:t>
            </a:r>
            <a:r>
              <a:rPr lang="en-US" dirty="0"/>
              <a:t>will interfere with the activity and efficiency of the enzyme.  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Active Site : the part of the enzyme </a:t>
            </a:r>
            <a:r>
              <a:rPr lang="en-US" dirty="0">
                <a:solidFill>
                  <a:srgbClr val="FF0000"/>
                </a:solidFill>
              </a:rPr>
              <a:t>where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substrate molecules</a:t>
            </a:r>
            <a:r>
              <a:rPr lang="en-US" u="sng" dirty="0">
                <a:solidFill>
                  <a:srgbClr val="FF0000"/>
                </a:solidFill>
              </a:rPr>
              <a:t> </a:t>
            </a: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bind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>
                <a:solidFill>
                  <a:srgbClr val="FF0000"/>
                </a:solidFill>
              </a:rPr>
              <a:t>and undergo a chemical reaction.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active site consists of residues that form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temporary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bonds </a:t>
            </a:r>
            <a:r>
              <a:rPr lang="en-US" dirty="0">
                <a:solidFill>
                  <a:srgbClr val="FF0000"/>
                </a:solidFill>
              </a:rPr>
              <a:t>with the </a:t>
            </a:r>
            <a:r>
              <a:rPr lang="en-US" dirty="0" smtClean="0">
                <a:solidFill>
                  <a:srgbClr val="00B0F0"/>
                </a:solidFill>
              </a:rPr>
              <a:t>*substrate 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b="1" dirty="0">
                <a:solidFill>
                  <a:srgbClr val="00B0F0"/>
                </a:solidFill>
              </a:rPr>
              <a:t>binding</a:t>
            </a:r>
            <a:r>
              <a:rPr lang="en-US" dirty="0">
                <a:solidFill>
                  <a:srgbClr val="00B0F0"/>
                </a:solidFill>
              </a:rPr>
              <a:t> site) </a:t>
            </a:r>
            <a:r>
              <a:rPr lang="en-US" dirty="0">
                <a:solidFill>
                  <a:srgbClr val="FF0000"/>
                </a:solidFill>
              </a:rPr>
              <a:t>and residues that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catalyze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reaction of that substrate (catalytic site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).</a:t>
            </a:r>
          </a:p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*Substrate: </a:t>
            </a:r>
            <a:r>
              <a:rPr lang="en-US" dirty="0">
                <a:solidFill>
                  <a:srgbClr val="00B0F0"/>
                </a:solidFill>
              </a:rPr>
              <a:t>the substrate is a molecule upon which an enzyme acts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074" name="Picture 2" descr="https://biochem80p.files.wordpress.com/2014/03/enzyme-working-mech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1815"/>
            <a:ext cx="398252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3152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Enzymes Affected?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3" y="762000"/>
            <a:ext cx="3640347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chemeClr val="accent4"/>
                </a:solidFill>
              </a:rPr>
              <a:t>Inhibitors</a:t>
            </a:r>
            <a:r>
              <a:rPr lang="en-US" dirty="0">
                <a:solidFill>
                  <a:schemeClr val="accent4"/>
                </a:solidFill>
              </a:rPr>
              <a:t> : are molecules that are similar in shape to the substrate.  These molecules bind to and </a:t>
            </a:r>
            <a:r>
              <a:rPr lang="en-US" u="sng" dirty="0">
                <a:solidFill>
                  <a:schemeClr val="accent4"/>
                </a:solidFill>
              </a:rPr>
              <a:t>block</a:t>
            </a:r>
            <a:r>
              <a:rPr lang="en-US" dirty="0">
                <a:solidFill>
                  <a:schemeClr val="accent4"/>
                </a:solidFill>
              </a:rPr>
              <a:t> the active site. </a:t>
            </a:r>
            <a:endParaRPr lang="en-US" dirty="0" smtClean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 </a:t>
            </a:r>
            <a:r>
              <a:rPr lang="en-US" b="1" u="sng" dirty="0">
                <a:solidFill>
                  <a:srgbClr val="92D050"/>
                </a:solidFill>
              </a:rPr>
              <a:t>Denaturation</a:t>
            </a:r>
            <a:r>
              <a:rPr lang="en-US" dirty="0">
                <a:solidFill>
                  <a:srgbClr val="92D050"/>
                </a:solidFill>
              </a:rPr>
              <a:t> </a:t>
            </a:r>
            <a:r>
              <a:rPr lang="en-US" dirty="0" smtClean="0">
                <a:solidFill>
                  <a:srgbClr val="92D050"/>
                </a:solidFill>
              </a:rPr>
              <a:t>: is </a:t>
            </a:r>
            <a:r>
              <a:rPr lang="en-US" dirty="0">
                <a:solidFill>
                  <a:srgbClr val="92D050"/>
                </a:solidFill>
              </a:rPr>
              <a:t>the irreversible change in an enzyme's, or any protein's, three-dimensional structure, which leads to a loss of its catalytic abilities. </a:t>
            </a:r>
            <a:r>
              <a:rPr lang="en-US" dirty="0"/>
              <a:t> 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Important!: </a:t>
            </a:r>
            <a:r>
              <a:rPr lang="en-US" dirty="0" smtClean="0">
                <a:solidFill>
                  <a:srgbClr val="FFFF00"/>
                </a:solidFill>
              </a:rPr>
              <a:t>An enzyme's </a:t>
            </a:r>
            <a:r>
              <a:rPr lang="en-US" dirty="0" smtClean="0">
                <a:solidFill>
                  <a:srgbClr val="FF0000"/>
                </a:solidFill>
              </a:rPr>
              <a:t>SHAPE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CRITICAL  </a:t>
            </a:r>
            <a:r>
              <a:rPr lang="en-US" dirty="0">
                <a:solidFill>
                  <a:srgbClr val="FFFF00"/>
                </a:solidFill>
              </a:rPr>
              <a:t>to its proper </a:t>
            </a:r>
            <a:r>
              <a:rPr lang="en-US" dirty="0" smtClean="0">
                <a:solidFill>
                  <a:srgbClr val="FFFF00"/>
                </a:solidFill>
              </a:rPr>
              <a:t>functioning</a:t>
            </a:r>
          </a:p>
          <a:p>
            <a:pPr marL="4572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So?: the </a:t>
            </a:r>
            <a:r>
              <a:rPr lang="en-US" dirty="0">
                <a:solidFill>
                  <a:srgbClr val="FFFF00"/>
                </a:solidFill>
              </a:rPr>
              <a:t>cell must maintain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optimal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conditions </a:t>
            </a:r>
            <a:r>
              <a:rPr lang="en-US" dirty="0">
                <a:solidFill>
                  <a:srgbClr val="FFFF00"/>
                </a:solidFill>
              </a:rPr>
              <a:t>to preserve the enzyme's shape. 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https://upload.wikimedia.org/wikipedia/commons/thumb/0/0f/Allosteric_comp_inhib_1.svg/350px-Allosteric_comp_inhib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21743"/>
            <a:ext cx="451603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sciencelearn.org.nz/system/images/images/000/002/264/original/Denatured-enzyme20161028-31422-qcgle0.jpg?14776075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451603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Question: Consider how you Cook an Egg, What do you think is happening? What is the catalyst? Is this a reversible reaction? Why?</a:t>
            </a:r>
            <a:endParaRPr lang="en-US" dirty="0"/>
          </a:p>
        </p:txBody>
      </p:sp>
      <p:pic>
        <p:nvPicPr>
          <p:cNvPr id="17410" name="Picture 2" descr="http://img-aws.ehowcdn.com/600x600p/photos.demandstudios.com/getty/article/203/105/20024573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57415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10800000">
            <a:off x="3648970" y="4681402"/>
            <a:ext cx="914400" cy="557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412" name="Picture 4" descr="http://www.safeeggsfoodservice.com/fs/online-courses/protein-nutrition-egg-chemistry/images/what-happens-when-you-cook-an-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8956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what happens if the enzyme’s structure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962400" cy="4800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If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 enzyme's three-dimensional structure changes, the enzyme is unable to act as a catalyst. 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rgbClr val="00B050"/>
                </a:solidFill>
              </a:rPr>
              <a:t>Enzymes function in different cells and in different organelles within </a:t>
            </a:r>
            <a:r>
              <a:rPr lang="en-US" dirty="0" smtClean="0">
                <a:solidFill>
                  <a:srgbClr val="00B050"/>
                </a:solidFill>
              </a:rPr>
              <a:t>cells….So?:</a:t>
            </a:r>
          </a:p>
          <a:p>
            <a:pPr marL="4572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=&gt;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Enzymes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most efficient at different conditions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This has important consequences, especially when used for medical applications (see 3D enzyme structure diagram to right)</a:t>
            </a:r>
          </a:p>
          <a:p>
            <a:pPr marL="4572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Conditions that affect enzyme shape and activity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rgbClr val="92D050"/>
                </a:solidFill>
              </a:rPr>
              <a:t>salt concentration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-pH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rgbClr val="00B0F0"/>
                </a:solidFill>
              </a:rPr>
              <a:t>temperature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 </a:t>
            </a:r>
          </a:p>
        </p:txBody>
      </p:sp>
      <p:pic>
        <p:nvPicPr>
          <p:cNvPr id="5122" name="Picture 2" descr="https://www.embl.de/aboutus/communication_outreach/news/2013/130318_Grenoble/news_Panne_image_crop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9530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5250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Overview: Enzymes exist as proteins, which have different levels of structure(1,2,3,4)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19600" cy="55626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1.) Primary: </a:t>
            </a:r>
            <a:r>
              <a:rPr lang="en-US" dirty="0">
                <a:solidFill>
                  <a:srgbClr val="FF0000"/>
                </a:solidFill>
              </a:rPr>
              <a:t>the sequence of amino acids in a </a:t>
            </a:r>
            <a:r>
              <a:rPr lang="en-US" u="sng" dirty="0">
                <a:solidFill>
                  <a:srgbClr val="FF0000"/>
                </a:solidFill>
              </a:rPr>
              <a:t>polypeptide </a:t>
            </a:r>
            <a:r>
              <a:rPr lang="en-US" u="sng" dirty="0" smtClean="0">
                <a:solidFill>
                  <a:srgbClr val="FF0000"/>
                </a:solidFill>
              </a:rPr>
              <a:t>chain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peptide: 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compound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made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two or more amino acids linked in a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chain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polypeptide </a:t>
            </a:r>
            <a:r>
              <a:rPr lang="en-US" dirty="0" smtClean="0">
                <a:solidFill>
                  <a:srgbClr val="FF0000"/>
                </a:solidFill>
              </a:rPr>
              <a:t>refers to </a:t>
            </a:r>
            <a:r>
              <a:rPr lang="en-US" i="1" dirty="0" smtClean="0">
                <a:solidFill>
                  <a:srgbClr val="FF0000"/>
                </a:solidFill>
              </a:rPr>
              <a:t>many peptides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*Amino Acids: “The building blocks of life”: Make up proteins</a:t>
            </a:r>
          </a:p>
          <a:p>
            <a:pPr marL="45720" indent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=&gt;Amino acids are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simple organic compound containing both a carboxyl (—COOH) and an amino (—NH</a:t>
            </a:r>
            <a:r>
              <a:rPr lang="en-US" baseline="-2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 group.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2.)</a:t>
            </a:r>
            <a:r>
              <a:rPr lang="en-US" b="1" dirty="0">
                <a:solidFill>
                  <a:srgbClr val="00B050"/>
                </a:solidFill>
              </a:rPr>
              <a:t> </a:t>
            </a:r>
            <a:r>
              <a:rPr lang="en-US" b="1" dirty="0">
                <a:solidFill>
                  <a:srgbClr val="FFC000"/>
                </a:solidFill>
              </a:rPr>
              <a:t>S</a:t>
            </a:r>
            <a:r>
              <a:rPr lang="en-US" b="1" dirty="0" smtClean="0">
                <a:solidFill>
                  <a:srgbClr val="FFC000"/>
                </a:solidFill>
              </a:rPr>
              <a:t>econdary: </a:t>
            </a:r>
            <a:r>
              <a:rPr lang="en-US" dirty="0" smtClean="0">
                <a:solidFill>
                  <a:srgbClr val="FFC000"/>
                </a:solidFill>
              </a:rPr>
              <a:t>local </a:t>
            </a:r>
            <a:r>
              <a:rPr lang="en-US" dirty="0">
                <a:solidFill>
                  <a:srgbClr val="FFC000"/>
                </a:solidFill>
              </a:rPr>
              <a:t>folded structures that form within a polypeptide due to interactions between atoms of the </a:t>
            </a:r>
            <a:r>
              <a:rPr lang="en-US" dirty="0" smtClean="0">
                <a:solidFill>
                  <a:srgbClr val="FFC000"/>
                </a:solidFill>
              </a:rPr>
              <a:t>backbone</a:t>
            </a:r>
            <a:endParaRPr lang="en-US" b="1" dirty="0" smtClean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3.) Tertiary: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overall three-dimensional structure of a polypeptide </a:t>
            </a:r>
            <a:r>
              <a:rPr lang="en-US" dirty="0" smtClean="0">
                <a:solidFill>
                  <a:srgbClr val="00B050"/>
                </a:solidFill>
              </a:rPr>
              <a:t>--The </a:t>
            </a:r>
            <a:r>
              <a:rPr lang="en-US" dirty="0">
                <a:solidFill>
                  <a:srgbClr val="00B050"/>
                </a:solidFill>
              </a:rPr>
              <a:t>tertiary structure is primarily due to interactions between the R groups of the amino acids that make up the </a:t>
            </a:r>
            <a:r>
              <a:rPr lang="en-US" dirty="0" smtClean="0">
                <a:solidFill>
                  <a:srgbClr val="00B050"/>
                </a:solidFill>
              </a:rPr>
              <a:t>protein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4.)</a:t>
            </a:r>
            <a:r>
              <a:rPr lang="en-US" b="1" dirty="0">
                <a:solidFill>
                  <a:srgbClr val="00B0F0"/>
                </a:solidFill>
              </a:rPr>
              <a:t> </a:t>
            </a:r>
            <a:r>
              <a:rPr lang="en-US" b="1" dirty="0" smtClean="0">
                <a:solidFill>
                  <a:srgbClr val="00B0F0"/>
                </a:solidFill>
              </a:rPr>
              <a:t>Quaternary: 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ome </a:t>
            </a:r>
            <a:r>
              <a:rPr lang="en-US" dirty="0">
                <a:solidFill>
                  <a:srgbClr val="00B0F0"/>
                </a:solidFill>
              </a:rPr>
              <a:t>proteins are made up of multiple polypeptide chains, also known as subunits. When these subunits come together, they give the protein its </a:t>
            </a:r>
            <a:r>
              <a:rPr lang="en-US" b="1" dirty="0">
                <a:solidFill>
                  <a:srgbClr val="00B0F0"/>
                </a:solidFill>
              </a:rPr>
              <a:t>quaternary </a:t>
            </a:r>
            <a:r>
              <a:rPr lang="en-US" b="1" dirty="0" smtClean="0">
                <a:solidFill>
                  <a:srgbClr val="00B0F0"/>
                </a:solidFill>
              </a:rPr>
              <a:t>structure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https://image.slidesharecdn.com/proteinstructuralorganisation-140330122719-phpapp02/95/protein-structural-organisation-4-638.jpg?cb=1396183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648200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0" y="76201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39624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Going off what we talked about in the slide before, let’s consider the two polypeptide (meaning: many peptide) </a:t>
            </a:r>
            <a:r>
              <a:rPr lang="en-US" dirty="0"/>
              <a:t>chains,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 smtClean="0"/>
              <a:t>to the right for the hormone insulin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chain has its own set of amino acids, assembled </a:t>
            </a:r>
            <a:r>
              <a:rPr lang="en-US" dirty="0" smtClean="0"/>
              <a:t> in their own unique ways:</a:t>
            </a:r>
          </a:p>
          <a:p>
            <a:endParaRPr lang="en-US" dirty="0" smtClean="0"/>
          </a:p>
          <a:p>
            <a:r>
              <a:rPr lang="en-US" dirty="0" smtClean="0"/>
              <a:t>Notice the sequence </a:t>
            </a:r>
            <a:r>
              <a:rPr lang="en-US" dirty="0"/>
              <a:t>of the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 chain starts with </a:t>
            </a:r>
            <a:r>
              <a:rPr lang="en-US" dirty="0" smtClean="0"/>
              <a:t>Glycine </a:t>
            </a:r>
            <a:r>
              <a:rPr lang="en-US" dirty="0"/>
              <a:t>at the N-terminus and ends with </a:t>
            </a:r>
            <a:r>
              <a:rPr lang="en-US" dirty="0" smtClean="0"/>
              <a:t>asparagine( Asn) an amino acid) </a:t>
            </a:r>
            <a:r>
              <a:rPr lang="en-US" dirty="0"/>
              <a:t>at the C-terminus, and is different from the sequence of the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chain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sequence of a protein is determined by the DNA of the gene that encodes the protein 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Fact!: Changing the DNA sequence of a gene can change </a:t>
            </a:r>
            <a:r>
              <a:rPr lang="en-US" dirty="0">
                <a:solidFill>
                  <a:srgbClr val="00B0F0"/>
                </a:solidFill>
              </a:rPr>
              <a:t>in the amino acid sequence of the protein. </a:t>
            </a:r>
            <a:r>
              <a:rPr lang="en-US" dirty="0" smtClean="0">
                <a:solidFill>
                  <a:srgbClr val="00B0F0"/>
                </a:solidFill>
              </a:rPr>
              <a:t>One amino acid deviation can affect all the other structures and final shape of the protein!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146" name="Picture 2" descr="https://ka-perseus-images.s3.amazonaws.com/bae448b7dbaee8e48191575a3bdc20887f2939b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76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19600" y="2743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67200" y="31242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N-terminus</a:t>
            </a:r>
            <a:endParaRPr lang="en-US" sz="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86800" y="198120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078638" y="18288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C-terminus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970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77"/>
            <a:ext cx="7315200" cy="5952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105400" cy="5638799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dirty="0" smtClean="0"/>
              <a:t>Two types of secondary structures</a:t>
            </a:r>
            <a:r>
              <a:rPr lang="en-US" dirty="0" smtClean="0">
                <a:solidFill>
                  <a:srgbClr val="FF0000"/>
                </a:solidFill>
              </a:rPr>
              <a:t>: α </a:t>
            </a:r>
            <a:r>
              <a:rPr lang="en-US" dirty="0">
                <a:solidFill>
                  <a:srgbClr val="FF0000"/>
                </a:solidFill>
              </a:rPr>
              <a:t>helix </a:t>
            </a:r>
            <a:r>
              <a:rPr lang="en-US" dirty="0"/>
              <a:t>and the </a:t>
            </a:r>
            <a:r>
              <a:rPr lang="en-US" dirty="0">
                <a:solidFill>
                  <a:srgbClr val="00B0F0"/>
                </a:solidFill>
              </a:rPr>
              <a:t>β pleated sheet</a:t>
            </a:r>
            <a:r>
              <a:rPr lang="en-US" dirty="0"/>
              <a:t>. </a:t>
            </a:r>
            <a:endParaRPr lang="en-US" dirty="0" smtClean="0"/>
          </a:p>
          <a:p>
            <a:pPr marL="45720" indent="0">
              <a:buNone/>
            </a:pPr>
            <a:r>
              <a:rPr lang="en-US" u="sng" dirty="0" smtClean="0"/>
              <a:t>Both held together by: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*hydrogen bonds</a:t>
            </a:r>
            <a:endParaRPr lang="en-US" dirty="0"/>
          </a:p>
          <a:p>
            <a:pPr marL="4572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*Hydrogen bonds form </a:t>
            </a:r>
            <a:r>
              <a:rPr lang="en-US" dirty="0">
                <a:solidFill>
                  <a:srgbClr val="FFC000"/>
                </a:solidFill>
              </a:rPr>
              <a:t>between the carbonyl O of one amino acid and the amino H of </a:t>
            </a:r>
            <a:r>
              <a:rPr lang="en-US" dirty="0" smtClean="0">
                <a:solidFill>
                  <a:srgbClr val="FFC000"/>
                </a:solidFill>
              </a:rPr>
              <a:t>another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In </a:t>
            </a:r>
            <a:r>
              <a:rPr lang="en-US" u="sng" dirty="0">
                <a:solidFill>
                  <a:srgbClr val="FF0000"/>
                </a:solidFill>
              </a:rPr>
              <a:t>an </a:t>
            </a:r>
            <a:r>
              <a:rPr lang="en-US" b="1" u="sng" dirty="0">
                <a:solidFill>
                  <a:srgbClr val="FF0000"/>
                </a:solidFill>
              </a:rPr>
              <a:t>α </a:t>
            </a:r>
            <a:r>
              <a:rPr lang="en-US" b="1" u="sng" dirty="0" smtClean="0">
                <a:solidFill>
                  <a:srgbClr val="FF0000"/>
                </a:solidFill>
              </a:rPr>
              <a:t>helix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carbonyl (C=O) of one amino acid is hydrogen bonded to the amino H (N-H) of an amino acid that is four down the chain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This </a:t>
            </a:r>
            <a:r>
              <a:rPr lang="en-US" dirty="0">
                <a:solidFill>
                  <a:srgbClr val="FF0000"/>
                </a:solidFill>
              </a:rPr>
              <a:t>pattern of bonding pulls the polypeptide chain into a helical structure that resembles a </a:t>
            </a:r>
            <a:r>
              <a:rPr lang="en-US" i="1" dirty="0">
                <a:solidFill>
                  <a:srgbClr val="FF0000"/>
                </a:solidFill>
              </a:rPr>
              <a:t>curled </a:t>
            </a:r>
            <a:r>
              <a:rPr lang="en-US" i="1" dirty="0" smtClean="0">
                <a:solidFill>
                  <a:srgbClr val="FF0000"/>
                </a:solidFill>
              </a:rPr>
              <a:t>ribbon</a:t>
            </a:r>
          </a:p>
          <a:p>
            <a:pPr marL="45720" indent="0">
              <a:buNone/>
            </a:pPr>
            <a:endParaRPr lang="en-US" dirty="0"/>
          </a:p>
          <a:p>
            <a:pPr fontAlgn="base"/>
            <a:r>
              <a:rPr lang="en-US" u="sng" dirty="0">
                <a:solidFill>
                  <a:srgbClr val="00B0F0"/>
                </a:solidFill>
              </a:rPr>
              <a:t>In a </a:t>
            </a:r>
            <a:r>
              <a:rPr lang="en-US" b="1" u="sng" dirty="0">
                <a:solidFill>
                  <a:srgbClr val="00B0F0"/>
                </a:solidFill>
              </a:rPr>
              <a:t>β pleated </a:t>
            </a:r>
            <a:r>
              <a:rPr lang="en-US" b="1" u="sng" dirty="0" smtClean="0">
                <a:solidFill>
                  <a:srgbClr val="00B0F0"/>
                </a:solidFill>
              </a:rPr>
              <a:t>sheet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</a:rPr>
              <a:t>two </a:t>
            </a:r>
            <a:r>
              <a:rPr lang="en-US" dirty="0">
                <a:solidFill>
                  <a:srgbClr val="00B0F0"/>
                </a:solidFill>
              </a:rPr>
              <a:t>or more </a:t>
            </a:r>
            <a:r>
              <a:rPr lang="en-US" dirty="0" smtClean="0">
                <a:solidFill>
                  <a:srgbClr val="00B0F0"/>
                </a:solidFill>
              </a:rPr>
              <a:t>parts of </a:t>
            </a:r>
            <a:r>
              <a:rPr lang="en-US" dirty="0">
                <a:solidFill>
                  <a:srgbClr val="00B0F0"/>
                </a:solidFill>
              </a:rPr>
              <a:t>a polypeptide chain line up </a:t>
            </a:r>
            <a:r>
              <a:rPr lang="en-US" dirty="0" smtClean="0">
                <a:solidFill>
                  <a:srgbClr val="00B0F0"/>
                </a:solidFill>
              </a:rPr>
              <a:t>and form </a:t>
            </a:r>
            <a:r>
              <a:rPr lang="en-US" dirty="0">
                <a:solidFill>
                  <a:srgbClr val="00B0F0"/>
                </a:solidFill>
              </a:rPr>
              <a:t>a sheet-like structure held together by hydrogen bonds. </a:t>
            </a:r>
            <a:endParaRPr lang="en-US" dirty="0" smtClean="0">
              <a:solidFill>
                <a:srgbClr val="00B0F0"/>
              </a:solidFill>
            </a:endParaRPr>
          </a:p>
          <a:p>
            <a:pPr marL="45720" indent="0" fontAlgn="base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fontAlgn="base"/>
            <a:r>
              <a:rPr lang="en-US" dirty="0" smtClean="0">
                <a:solidFill>
                  <a:srgbClr val="00B0F0"/>
                </a:solidFill>
              </a:rPr>
              <a:t>The </a:t>
            </a:r>
            <a:r>
              <a:rPr lang="en-US" dirty="0">
                <a:solidFill>
                  <a:srgbClr val="00B0F0"/>
                </a:solidFill>
              </a:rPr>
              <a:t>strands of a β pleated sheet may be </a:t>
            </a:r>
            <a:r>
              <a:rPr lang="en-US" b="1" dirty="0">
                <a:solidFill>
                  <a:schemeClr val="bg1"/>
                </a:solidFill>
              </a:rPr>
              <a:t>parallel</a:t>
            </a:r>
            <a:r>
              <a:rPr lang="en-US" dirty="0">
                <a:solidFill>
                  <a:srgbClr val="00B0F0"/>
                </a:solidFill>
              </a:rPr>
              <a:t>, pointing in the </a:t>
            </a:r>
            <a:r>
              <a:rPr lang="en-US" dirty="0">
                <a:solidFill>
                  <a:schemeClr val="bg1"/>
                </a:solidFill>
              </a:rPr>
              <a:t>same direction </a:t>
            </a:r>
            <a:r>
              <a:rPr lang="en-US" dirty="0" smtClean="0">
                <a:solidFill>
                  <a:srgbClr val="00B0F0"/>
                </a:solidFill>
              </a:rPr>
              <a:t>or</a:t>
            </a:r>
            <a:r>
              <a:rPr lang="en-US" dirty="0">
                <a:solidFill>
                  <a:srgbClr val="00B0F0"/>
                </a:solidFill>
              </a:rPr>
              <a:t> </a:t>
            </a:r>
            <a:r>
              <a:rPr lang="en-US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antiparallel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,</a:t>
            </a:r>
            <a:r>
              <a:rPr lang="en-US" dirty="0">
                <a:solidFill>
                  <a:srgbClr val="00B0F0"/>
                </a:solidFill>
              </a:rPr>
              <a:t> pointing in 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opposite </a:t>
            </a:r>
            <a: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directions</a:t>
            </a:r>
            <a:endParaRPr lang="en-US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170" name="Picture 2" descr="https://biochemians.files.wordpress.com/2014/02/al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322717"/>
            <a:ext cx="39226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drsummerdrugs.wikispaces.com/file/view/Screen%20Shot%202014-01-15%20at%2012.12.27.png/483026814/Screen%20Shot%202014-01-15%20at%2012.12.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988279"/>
            <a:ext cx="3922663" cy="25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54097"/>
          </a:xfrm>
        </p:spPr>
        <p:txBody>
          <a:bodyPr/>
          <a:lstStyle/>
          <a:p>
            <a:r>
              <a:rPr lang="en-US" dirty="0" smtClean="0"/>
              <a:t>What is an Enzyme?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47244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b="1" dirty="0" smtClean="0"/>
              <a:t>Enzymes: </a:t>
            </a:r>
            <a:r>
              <a:rPr lang="en-US" dirty="0"/>
              <a:t> are biological molecules (proteins) that act as </a:t>
            </a:r>
            <a:r>
              <a:rPr lang="en-US" b="1" dirty="0" smtClean="0">
                <a:solidFill>
                  <a:schemeClr val="bg1"/>
                </a:solidFill>
              </a:rPr>
              <a:t>catalysts*</a:t>
            </a:r>
            <a:r>
              <a:rPr lang="en-US" dirty="0"/>
              <a:t> and help complex reactions </a:t>
            </a:r>
            <a:r>
              <a:rPr lang="en-US" dirty="0" smtClean="0"/>
              <a:t>take place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Basically, they </a:t>
            </a:r>
            <a:r>
              <a:rPr lang="en-US" dirty="0"/>
              <a:t>break a protein down into its amino </a:t>
            </a:r>
            <a:r>
              <a:rPr lang="en-US" dirty="0" smtClean="0"/>
              <a:t>acids, and speed up biological reactions by lowering the amount of activation energy required to run the reaction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*catalyst: </a:t>
            </a:r>
            <a:r>
              <a:rPr lang="en-US" dirty="0">
                <a:solidFill>
                  <a:schemeClr val="bg1"/>
                </a:solidFill>
              </a:rPr>
              <a:t>a substance that causes or accelerates a chemical reaction without itself being affected.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ka-perseus-images.s3.amazonaws.com/2d4f6af428b1bd852cd959c199227e1e85e657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241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2" y="0"/>
            <a:ext cx="7315200" cy="1154097"/>
          </a:xfrm>
        </p:spPr>
        <p:txBody>
          <a:bodyPr/>
          <a:lstStyle/>
          <a:p>
            <a:r>
              <a:rPr lang="en-US" dirty="0" smtClean="0"/>
              <a:t>Tertiary </a:t>
            </a:r>
            <a:r>
              <a:rPr lang="en-US" dirty="0"/>
              <a:t>P</a:t>
            </a:r>
            <a:r>
              <a:rPr lang="en-US" dirty="0" smtClean="0"/>
              <a:t>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30480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 smtClean="0"/>
              <a:t>As discussed before, </a:t>
            </a:r>
            <a:r>
              <a:rPr lang="en-US" dirty="0"/>
              <a:t>overall three-dimensional structure of a polypeptide is called its </a:t>
            </a:r>
            <a:r>
              <a:rPr lang="en-US" b="1" dirty="0">
                <a:solidFill>
                  <a:srgbClr val="92D050"/>
                </a:solidFill>
              </a:rPr>
              <a:t>tertiary structure</a:t>
            </a:r>
            <a:r>
              <a:rPr lang="en-US" dirty="0">
                <a:solidFill>
                  <a:srgbClr val="92D050"/>
                </a:solidFill>
              </a:rPr>
              <a:t>. </a:t>
            </a:r>
            <a:r>
              <a:rPr lang="en-US" dirty="0"/>
              <a:t>The tertiary structure is primarily due to interactions between the R groups of the amino acids that make up the protein.</a:t>
            </a:r>
          </a:p>
          <a:p>
            <a:pPr fontAlgn="base"/>
            <a:r>
              <a:rPr lang="en-US" dirty="0">
                <a:solidFill>
                  <a:srgbClr val="92D050"/>
                </a:solidFill>
              </a:rPr>
              <a:t>R group interactions </a:t>
            </a:r>
            <a:r>
              <a:rPr lang="en-US" dirty="0" smtClean="0">
                <a:solidFill>
                  <a:srgbClr val="92D050"/>
                </a:solidFill>
              </a:rPr>
              <a:t>: </a:t>
            </a:r>
            <a:r>
              <a:rPr lang="en-US" dirty="0" smtClean="0"/>
              <a:t>hydrogen </a:t>
            </a:r>
            <a:r>
              <a:rPr lang="en-US" dirty="0"/>
              <a:t>bonding, ionic bonding, dipole-dipole interactions, and London dispersion forces </a:t>
            </a:r>
            <a:endParaRPr lang="en-US" dirty="0" smtClean="0"/>
          </a:p>
          <a:p>
            <a:pPr marL="45720" indent="0" fontAlgn="base">
              <a:buNone/>
            </a:pPr>
            <a:endParaRPr lang="en-US" dirty="0" smtClean="0"/>
          </a:p>
          <a:p>
            <a:pPr marL="45720" indent="0" fontAlgn="base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Important ! Hydrophobic interactions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smtClean="0"/>
              <a:t>amino </a:t>
            </a:r>
            <a:r>
              <a:rPr lang="en-US" dirty="0"/>
              <a:t>acids with nonpolar, hydrophobic </a:t>
            </a:r>
            <a:r>
              <a:rPr lang="en-US" dirty="0">
                <a:solidFill>
                  <a:srgbClr val="92D050"/>
                </a:solidFill>
              </a:rPr>
              <a:t>R groups </a:t>
            </a:r>
            <a:r>
              <a:rPr lang="en-US" dirty="0"/>
              <a:t>cluster together on the inside of the protein, leaving hydrophilic amino acids on the outside to interact with surrounding water molecules</a:t>
            </a:r>
            <a:r>
              <a:rPr lang="en-US" dirty="0" smtClean="0"/>
              <a:t>.</a:t>
            </a:r>
          </a:p>
          <a:p>
            <a:pPr marL="45720" indent="0" fontAlgn="base">
              <a:buNone/>
            </a:pPr>
            <a:endParaRPr lang="en-US" dirty="0"/>
          </a:p>
          <a:p>
            <a:pPr fontAlgn="base"/>
            <a:r>
              <a:rPr lang="en-US" b="1" u="sng" dirty="0" smtClean="0">
                <a:solidFill>
                  <a:srgbClr val="00B0F0"/>
                </a:solidFill>
              </a:rPr>
              <a:t>Disulfide bonds</a:t>
            </a:r>
            <a:r>
              <a:rPr lang="en-US" u="sng" dirty="0" smtClean="0">
                <a:solidFill>
                  <a:srgbClr val="00B0F0"/>
                </a:solidFill>
              </a:rPr>
              <a:t>: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Covalent </a:t>
            </a:r>
            <a:r>
              <a:rPr lang="en-US" dirty="0"/>
              <a:t>linkages between the sulfur-containing side chains of cysteines, are much stronger than the other types of bonds that contribute to tertiary </a:t>
            </a:r>
            <a:r>
              <a:rPr lang="en-US" dirty="0" smtClean="0"/>
              <a:t>structure</a:t>
            </a:r>
          </a:p>
          <a:p>
            <a:pPr fontAlgn="base"/>
            <a:r>
              <a:rPr lang="en-US" dirty="0" smtClean="0"/>
              <a:t>Disulfide bonds act </a:t>
            </a:r>
            <a:r>
              <a:rPr lang="en-US" dirty="0"/>
              <a:t>like molecular "safety pins," keeping parts of the polypeptide firmly attached to one another.</a:t>
            </a:r>
          </a:p>
          <a:p>
            <a:pPr marL="4572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 descr="http://www.mhhe.com/biosci/ap/ap_prep/lem3s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6054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54097"/>
          </a:xfrm>
        </p:spPr>
        <p:txBody>
          <a:bodyPr/>
          <a:lstStyle/>
          <a:p>
            <a:r>
              <a:rPr lang="en-US" dirty="0" smtClean="0"/>
              <a:t>Quaternary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H</a:t>
            </a:r>
            <a:r>
              <a:rPr lang="en-US" dirty="0" smtClean="0"/>
              <a:t>emoglobin </a:t>
            </a:r>
            <a:r>
              <a:rPr lang="en-US" dirty="0"/>
              <a:t>carries oxygen in the blood and is made up of four subunits, two each of the α and β </a:t>
            </a:r>
            <a:r>
              <a:rPr lang="en-US" dirty="0" smtClean="0"/>
              <a:t>types, it exists as a quaternary structure protein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s://www.pdhpe.net/wp-content/uploads/2015/07/Haemoglob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257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Lock and Key Model: Binding Sites</a:t>
            </a:r>
            <a:endParaRPr lang="en-US" dirty="0"/>
          </a:p>
        </p:txBody>
      </p:sp>
      <p:pic>
        <p:nvPicPr>
          <p:cNvPr id="13314" name="Picture 2" descr="http://chemistry.elmhurst.edu/vchembook/images/571lockk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362200" cy="22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freethought-forum.com/images/anatomy3/lockand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0008"/>
            <a:ext cx="8610600" cy="29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tudy.com/cimages/videopreview/c4zz15kb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4413"/>
            <a:ext cx="3514466" cy="19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an Enzyme: Peroxidase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1"/>
            <a:ext cx="8915400" cy="4480560"/>
          </a:xfrm>
        </p:spPr>
        <p:txBody>
          <a:bodyPr/>
          <a:lstStyle/>
          <a:p>
            <a:r>
              <a:rPr lang="en-US" dirty="0" smtClean="0"/>
              <a:t>The Enzyme</a:t>
            </a:r>
            <a:r>
              <a:rPr lang="en-US" dirty="0"/>
              <a:t> </a:t>
            </a:r>
            <a:r>
              <a:rPr lang="en-US" b="1" dirty="0"/>
              <a:t>peroxidase</a:t>
            </a:r>
            <a:r>
              <a:rPr lang="en-US" dirty="0"/>
              <a:t> </a:t>
            </a:r>
            <a:r>
              <a:rPr lang="en-US" dirty="0" smtClean="0"/>
              <a:t>comes from </a:t>
            </a:r>
            <a:r>
              <a:rPr lang="en-US" dirty="0"/>
              <a:t>turnips</a:t>
            </a:r>
            <a:r>
              <a:rPr lang="en-US" dirty="0" smtClean="0"/>
              <a:t>.</a:t>
            </a:r>
          </a:p>
          <a:p>
            <a:r>
              <a:rPr lang="en-US" dirty="0"/>
              <a:t>  Peroxidases are found in plant and animal cells and function to convert toxic hydrogen peroxide (H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 into water and </a:t>
            </a:r>
            <a:r>
              <a:rPr lang="en-US" dirty="0" smtClean="0"/>
              <a:t>oxygen: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Then, oxygen produced from the breakdown of H2O2 reacts with organic compounds to form secondary cellular products: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So to conclude:</a:t>
            </a:r>
            <a:endParaRPr lang="en-US" dirty="0"/>
          </a:p>
        </p:txBody>
      </p:sp>
      <p:pic>
        <p:nvPicPr>
          <p:cNvPr id="14338" name="Picture 2" descr="https://i.ytimg.com/vi/vKzs65CPM98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286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3533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0024"/>
            <a:ext cx="3581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410200"/>
            <a:ext cx="358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315200" cy="1154097"/>
          </a:xfrm>
        </p:spPr>
        <p:txBody>
          <a:bodyPr/>
          <a:lstStyle/>
          <a:p>
            <a:r>
              <a:rPr lang="en-US" dirty="0" smtClean="0"/>
              <a:t>Enzyme 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7924800" cy="4861560"/>
          </a:xfrm>
        </p:spPr>
        <p:txBody>
          <a:bodyPr/>
          <a:lstStyle/>
          <a:p>
            <a:r>
              <a:rPr lang="en-US" b="1" dirty="0"/>
              <a:t>Enzyme </a:t>
            </a:r>
            <a:r>
              <a:rPr lang="en-US" b="1" dirty="0" smtClean="0"/>
              <a:t>kinetics involves studying chemical reactions catalyzed by enzymes, in which the reactions rate is measured</a:t>
            </a:r>
            <a:r>
              <a:rPr lang="en-US" dirty="0"/>
              <a:t> </a:t>
            </a:r>
            <a:r>
              <a:rPr lang="en-US" dirty="0" smtClean="0"/>
              <a:t>and </a:t>
            </a:r>
            <a:r>
              <a:rPr lang="en-US" dirty="0"/>
              <a:t>the effects of varying the conditions of the reaction are investigated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Enzyme kinetics can </a:t>
            </a:r>
            <a:r>
              <a:rPr lang="en-US" dirty="0"/>
              <a:t>reveal the catalytic mechanism of this enzyme, </a:t>
            </a:r>
            <a:r>
              <a:rPr lang="en-US" dirty="0" smtClean="0"/>
              <a:t>metabolic roles, activity and function mediation, and how a drug, agonist or antagonist can affect the enzyme</a:t>
            </a:r>
          </a:p>
          <a:p>
            <a:endParaRPr lang="en-US" dirty="0"/>
          </a:p>
          <a:p>
            <a:r>
              <a:rPr lang="en-US" dirty="0" smtClean="0"/>
              <a:t> As we talked about before, enzymes are typically proteins that interact with the substrate, by binding to active site and forming products via the mechanism below: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0" y="0"/>
            <a:ext cx="8192219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 Kinetics of Drugs: Calculating Rate of </a:t>
            </a:r>
            <a:r>
              <a:rPr lang="en-US" dirty="0"/>
              <a:t>P</a:t>
            </a:r>
            <a:r>
              <a:rPr lang="en-US" dirty="0" smtClean="0"/>
              <a:t>roduct Formation</a:t>
            </a:r>
            <a:endParaRPr lang="en-US" dirty="0"/>
          </a:p>
        </p:txBody>
      </p:sp>
      <p:pic>
        <p:nvPicPr>
          <p:cNvPr id="16386" name="Picture 2" descr="https://image.slidesharecdn.com/enzyme255-141204071150-conversion-gate02/95/enzymes-for-medical-students-66-638.jpg?cb=1417679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314631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-media-cache-ak0.pinimg.com/736x/53/ce/57/53ce57c26c9b45e260b60e1a6f88b010--enzyme-kinetics-organic-chemis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14391"/>
            <a:ext cx="1381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77906"/>
            <a:ext cx="2028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56" y="5708530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3718704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If: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701341"/>
            <a:ext cx="587859" cy="38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Then: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678337"/>
            <a:ext cx="769143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81600" y="4419600"/>
            <a:ext cx="69685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Assuming</a:t>
            </a:r>
            <a:r>
              <a:rPr lang="en-US" sz="1000" dirty="0" smtClean="0">
                <a:solidFill>
                  <a:schemeClr val="bg1"/>
                </a:solidFill>
              </a:rPr>
              <a:t>: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Gibbs Free Energy from that graph in the last slide?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6267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600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determine the change in entropy, </a:t>
            </a: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a process occurs at constant temperature </a:t>
            </a:r>
            <a:r>
              <a:rPr lang="en-US" dirty="0" smtClean="0"/>
              <a:t>and pressure</a:t>
            </a:r>
            <a:r>
              <a:rPr lang="en-US" dirty="0"/>
              <a:t> </a:t>
            </a:r>
            <a:r>
              <a:rPr lang="en-US" dirty="0" smtClean="0"/>
              <a:t>, we use the second </a:t>
            </a:r>
            <a:r>
              <a:rPr lang="en-US" dirty="0"/>
              <a:t>law of thermodynamics </a:t>
            </a:r>
            <a:r>
              <a:rPr lang="en-US" dirty="0" smtClean="0"/>
              <a:t>to define Gibbs </a:t>
            </a:r>
            <a:r>
              <a:rPr lang="en-US" dirty="0"/>
              <a:t>free energy: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562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second law of thermodynamics: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For the universe,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total entropy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of isolated system increase over time, </a:t>
            </a:r>
            <a:r>
              <a:rPr lang="en-US" dirty="0" smtClean="0"/>
              <a:t>and changes </a:t>
            </a:r>
            <a:r>
              <a:rPr lang="en-US" dirty="0"/>
              <a:t>in the entropy in the universe can never be negative.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Endergonic and Exergonic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763000" cy="6019799"/>
          </a:xfrm>
        </p:spPr>
        <p:txBody>
          <a:bodyPr/>
          <a:lstStyle/>
          <a:p>
            <a:r>
              <a:rPr lang="en-US" dirty="0"/>
              <a:t>Reactions that have a </a:t>
            </a:r>
            <a:r>
              <a:rPr lang="en-US" dirty="0">
                <a:solidFill>
                  <a:srgbClr val="FFC000"/>
                </a:solidFill>
              </a:rPr>
              <a:t>negative ∆</a:t>
            </a:r>
            <a:r>
              <a:rPr lang="en-US" i="1" dirty="0">
                <a:solidFill>
                  <a:srgbClr val="FFC000"/>
                </a:solidFill>
              </a:rPr>
              <a:t>G</a:t>
            </a:r>
            <a:r>
              <a:rPr lang="en-US" dirty="0"/>
              <a:t> </a:t>
            </a:r>
            <a:r>
              <a:rPr lang="en-US" i="1" dirty="0"/>
              <a:t>release free energy </a:t>
            </a:r>
            <a:r>
              <a:rPr lang="en-US" dirty="0"/>
              <a:t>and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00B0F0"/>
                </a:solidFill>
              </a:rPr>
              <a:t>exergonic or spontaneous reactions</a:t>
            </a:r>
            <a:r>
              <a:rPr lang="en-US" dirty="0" smtClean="0"/>
              <a:t>, since they occur </a:t>
            </a:r>
            <a:r>
              <a:rPr lang="en-US" dirty="0"/>
              <a:t>without the addition of energy</a:t>
            </a:r>
            <a:r>
              <a:rPr lang="en-US" dirty="0" smtClean="0"/>
              <a:t>.</a:t>
            </a:r>
          </a:p>
          <a:p>
            <a:r>
              <a:rPr lang="en-US" dirty="0"/>
              <a:t>Reactions with a positive ∆</a:t>
            </a:r>
            <a:r>
              <a:rPr lang="en-US" i="1" dirty="0"/>
              <a:t>G</a:t>
            </a:r>
            <a:r>
              <a:rPr lang="en-US" dirty="0"/>
              <a:t> (∆</a:t>
            </a:r>
            <a:r>
              <a:rPr lang="en-US" i="1" dirty="0"/>
              <a:t>G</a:t>
            </a:r>
            <a:r>
              <a:rPr lang="en-US" dirty="0"/>
              <a:t> &gt; 0), </a:t>
            </a:r>
            <a:r>
              <a:rPr lang="en-US" dirty="0" smtClean="0"/>
              <a:t>require energy to be put into the system and are thus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endergonic</a:t>
            </a:r>
            <a:r>
              <a:rPr lang="en-US" dirty="0" smtClean="0"/>
              <a:t>, where the </a:t>
            </a:r>
            <a:r>
              <a:rPr lang="en-US" dirty="0"/>
              <a:t>products, or final state, have </a:t>
            </a:r>
            <a:r>
              <a:rPr lang="en-US" u="sng" dirty="0"/>
              <a:t>more </a:t>
            </a:r>
            <a:r>
              <a:rPr lang="en-US" dirty="0"/>
              <a:t>free energy than the reactants, or initial state. 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2743200"/>
            <a:ext cx="65436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799" y="5334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Okay, but what do enzymes have to do with this?: </a:t>
            </a:r>
          </a:p>
          <a:p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Enzymes</a:t>
            </a:r>
            <a:r>
              <a:rPr lang="en-US" dirty="0"/>
              <a:t> decrease the </a:t>
            </a:r>
            <a:r>
              <a:rPr lang="en-US" b="1" i="1" dirty="0">
                <a:solidFill>
                  <a:schemeClr val="bg1"/>
                </a:solidFill>
              </a:rPr>
              <a:t>Gibbs free energy</a:t>
            </a:r>
            <a:r>
              <a:rPr lang="en-US" dirty="0"/>
              <a:t> of activation, </a:t>
            </a:r>
            <a:r>
              <a:rPr lang="en-US" dirty="0" smtClean="0"/>
              <a:t>and </a:t>
            </a:r>
            <a:r>
              <a:rPr lang="en-US" dirty="0"/>
              <a:t> work by lowering the </a:t>
            </a:r>
            <a:r>
              <a:rPr lang="en-US" dirty="0" smtClean="0"/>
              <a:t>activation </a:t>
            </a:r>
            <a:r>
              <a:rPr lang="en-US" b="1" dirty="0" smtClean="0"/>
              <a:t>energy</a:t>
            </a:r>
            <a:r>
              <a:rPr lang="en-US" dirty="0"/>
              <a:t> </a:t>
            </a:r>
            <a:r>
              <a:rPr lang="en-US" dirty="0" smtClean="0"/>
              <a:t>(ΔG✳) </a:t>
            </a:r>
            <a:r>
              <a:rPr lang="en-US" dirty="0"/>
              <a:t>for a reaction.</a:t>
            </a:r>
          </a:p>
        </p:txBody>
      </p:sp>
    </p:spTree>
    <p:extLst>
      <p:ext uri="{BB962C8B-B14F-4D97-AF65-F5344CB8AC3E}">
        <p14:creationId xmlns:p14="http://schemas.microsoft.com/office/powerpoint/2010/main" val="21387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this concept to solve a chemical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315200" cy="3539527"/>
          </a:xfrm>
        </p:spPr>
        <p:txBody>
          <a:bodyPr/>
          <a:lstStyle/>
          <a:p>
            <a:r>
              <a:rPr lang="en-US" dirty="0"/>
              <a:t>Consider a reversible reaction taking place at constant </a:t>
            </a:r>
            <a:r>
              <a:rPr lang="en-US" dirty="0" smtClean="0"/>
              <a:t>temperature. The </a:t>
            </a:r>
            <a:r>
              <a:rPr lang="en-US" dirty="0"/>
              <a:t>reactants A and B combine to form products C and </a:t>
            </a:r>
            <a:r>
              <a:rPr lang="en-US" dirty="0" smtClean="0"/>
              <a:t>D: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009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429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ratio of these concentrations (or activities – active concentrations) is characteristic for each reaction, and is called the equilibrium constant, K (Remember! At equilibrium, forward and reverse reactions are occurring at the same rate):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51" y="4609201"/>
            <a:ext cx="30289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5" y="762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Equilibrium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5257800"/>
          </a:xfrm>
        </p:spPr>
        <p:txBody>
          <a:bodyPr/>
          <a:lstStyle/>
          <a:p>
            <a:r>
              <a:rPr lang="en-US" dirty="0"/>
              <a:t>If we add more reactant or more product, the reaction will proceed spontaneously (without external help) as long as the value for Gr decreases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Thus, a reaction in the direction of decreasing Gr is </a:t>
            </a:r>
            <a:r>
              <a:rPr lang="en-US" dirty="0" smtClean="0"/>
              <a:t>spontaneous (G&lt;0). </a:t>
            </a:r>
            <a:r>
              <a:rPr lang="en-US" dirty="0"/>
              <a:t>A reaction in the direction of increasing Gr is not </a:t>
            </a:r>
            <a:r>
              <a:rPr lang="en-US" dirty="0" smtClean="0"/>
              <a:t>spontaneous and </a:t>
            </a:r>
            <a:r>
              <a:rPr lang="en-US" dirty="0"/>
              <a:t>will not occur in a closed system</a:t>
            </a:r>
            <a:r>
              <a:rPr lang="en-US" dirty="0" smtClean="0"/>
              <a:t>. At equilibrium, G=0 and is not spontaneous.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6838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0"/>
            <a:ext cx="7315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5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315200" cy="1154097"/>
          </a:xfrm>
        </p:spPr>
        <p:txBody>
          <a:bodyPr/>
          <a:lstStyle/>
          <a:p>
            <a:r>
              <a:rPr lang="en-US" dirty="0" smtClean="0"/>
              <a:t>CLASS BOARD PROBLEM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52600"/>
            <a:ext cx="78105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1:Calculate the free energy at standard state (T= 25 C, P= 1 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581400"/>
            <a:ext cx="5848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5288"/>
            <a:ext cx="37433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377</TotalTime>
  <Words>735</Words>
  <Application>Microsoft Office PowerPoint</Application>
  <PresentationFormat>On-screen Show (4:3)</PresentationFormat>
  <Paragraphs>130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Topic 2: Enzyme Kinetics</vt:lpstr>
      <vt:lpstr>What is an Enzyme?</vt:lpstr>
      <vt:lpstr>What’s Gibbs Free Energy from that graph in the last slide?</vt:lpstr>
      <vt:lpstr>Endergonic and Exergonic Reactions</vt:lpstr>
      <vt:lpstr>Using this concept to solve a chemical equilibrium</vt:lpstr>
      <vt:lpstr>Chemical Equilibrium Continued</vt:lpstr>
      <vt:lpstr>CLASS BOARD PROBLEM</vt:lpstr>
      <vt:lpstr>Step 1:Calculate the free energy at standard state (T= 25 C, P= 1 atm)</vt:lpstr>
      <vt:lpstr>PowerPoint Presentation</vt:lpstr>
      <vt:lpstr>Step 2:Substitute in values and solve</vt:lpstr>
      <vt:lpstr>Class tries On their own: </vt:lpstr>
      <vt:lpstr>What answer did you get? Why?</vt:lpstr>
      <vt:lpstr>Properties of Enzymes</vt:lpstr>
      <vt:lpstr>How are Enzymes Affected?</vt:lpstr>
      <vt:lpstr>Class Question: Consider how you Cook an Egg, What do you think is happening? What is the catalyst? Is this a reversible reaction? Why?</vt:lpstr>
      <vt:lpstr>So what happens if the enzyme’s structure changes?</vt:lpstr>
      <vt:lpstr>Overview: Enzymes exist as proteins, which have different levels of structure(1,2,3,4)</vt:lpstr>
      <vt:lpstr>Primary Protein Structure</vt:lpstr>
      <vt:lpstr>Secondary Protein Structure</vt:lpstr>
      <vt:lpstr>Tertiary Protein Structure</vt:lpstr>
      <vt:lpstr>Quaternary Protein Structure</vt:lpstr>
      <vt:lpstr>The Lock and Key Model: Binding Sites</vt:lpstr>
      <vt:lpstr>Example of an Enzyme: Peroxidase</vt:lpstr>
      <vt:lpstr>Enzyme Kinetics</vt:lpstr>
      <vt:lpstr>Enzyme Kinetics of Drugs: Calculating Rate of Product Formation</vt:lpstr>
      <vt:lpstr>Pause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Neurobiology and Molecular Biology</dc:title>
  <dc:creator>Hamadani, Christine</dc:creator>
  <cp:lastModifiedBy>Hamadani, Christine</cp:lastModifiedBy>
  <cp:revision>185</cp:revision>
  <dcterms:created xsi:type="dcterms:W3CDTF">2017-07-21T16:55:55Z</dcterms:created>
  <dcterms:modified xsi:type="dcterms:W3CDTF">2017-07-21T23:13:35Z</dcterms:modified>
</cp:coreProperties>
</file>